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75" r:id="rId7"/>
    <p:sldId id="260" r:id="rId8"/>
    <p:sldId id="276" r:id="rId9"/>
    <p:sldId id="261" r:id="rId10"/>
    <p:sldId id="277" r:id="rId11"/>
    <p:sldId id="262" r:id="rId12"/>
    <p:sldId id="278" r:id="rId13"/>
    <p:sldId id="263" r:id="rId14"/>
    <p:sldId id="279" r:id="rId15"/>
    <p:sldId id="264" r:id="rId16"/>
    <p:sldId id="280" r:id="rId17"/>
    <p:sldId id="265" r:id="rId18"/>
    <p:sldId id="281" r:id="rId19"/>
    <p:sldId id="266" r:id="rId20"/>
    <p:sldId id="282" r:id="rId21"/>
    <p:sldId id="267" r:id="rId22"/>
    <p:sldId id="283" r:id="rId23"/>
    <p:sldId id="268" r:id="rId24"/>
    <p:sldId id="284" r:id="rId25"/>
    <p:sldId id="269" r:id="rId26"/>
    <p:sldId id="285" r:id="rId27"/>
    <p:sldId id="270" r:id="rId28"/>
    <p:sldId id="286" r:id="rId29"/>
    <p:sldId id="271" r:id="rId30"/>
    <p:sldId id="287" r:id="rId31"/>
    <p:sldId id="272" r:id="rId32"/>
    <p:sldId id="288" r:id="rId33"/>
    <p:sldId id="273" r:id="rId34"/>
    <p:sldId id="293" r:id="rId35"/>
    <p:sldId id="289" r:id="rId36"/>
    <p:sldId id="294" r:id="rId37"/>
    <p:sldId id="290" r:id="rId38"/>
    <p:sldId id="295" r:id="rId39"/>
    <p:sldId id="291" r:id="rId40"/>
    <p:sldId id="296" r:id="rId41"/>
    <p:sldId id="292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9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4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0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3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5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2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8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4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0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6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2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93F72-50DA-45A6-B43E-3FF4DBAC453C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B618-F56B-4F4B-BE93-D12F0493D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3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jeopar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60" y="335430"/>
            <a:ext cx="11905129" cy="634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713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br>
                  <a:rPr lang="en-US" dirty="0">
                    <a:solidFill>
                      <a:schemeClr val="bg1"/>
                    </a:solidFill>
                  </a:rPr>
                </a:b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2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Correct answer: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(5</m:t>
                    </m:r>
                    <m:sSup>
                      <m:sSupPr>
                        <m:ctrlPr>
                          <a:rPr lang="en-US" sz="6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6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6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923929" y="5607424"/>
            <a:ext cx="1653989" cy="7044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18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accent4">
                <a:lumMod val="40000"/>
                <a:lumOff val="6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G.C.F. 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$500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6000" b="1" dirty="0"/>
                  <a:t>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6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𝟕𝟓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6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6000" b="1" i="1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6000" b="1" i="1" smtClean="0">
                        <a:latin typeface="Cambria Math" panose="02040503050406030204" pitchFamily="18" charset="0"/>
                      </a:rPr>
                      <m:t>𝟎</m:t>
                    </m:r>
                    <m:sSup>
                      <m:sSup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</m:oMath>
                </a14:m>
                <a:endParaRPr lang="en-US" sz="6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219304" y="5615492"/>
            <a:ext cx="2134496" cy="8713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13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ctr"/>
                <a:r>
                  <a:rPr lang="en-US" sz="5400" b="1" dirty="0">
                    <a:solidFill>
                      <a:schemeClr val="bg1"/>
                    </a:solidFill>
                  </a:rPr>
                  <a:t>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5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  <m: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5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𝟓𝟎</m:t>
                    </m:r>
                    <m:sSup>
                      <m:sSupPr>
                        <m:ctrlP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</m:oMath>
                </a14:m>
                <a:br>
                  <a:rPr lang="en-US" sz="5400" dirty="0">
                    <a:solidFill>
                      <a:schemeClr val="bg1"/>
                    </a:solidFill>
                  </a:rPr>
                </a:br>
                <a:endParaRPr lang="en-US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27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Correct answer: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3−</m:t>
                    </m:r>
                    <m:sSup>
                      <m:sSupPr>
                        <m:ctrlPr>
                          <a:rPr lang="en-US" sz="4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40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40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-Point Star 5">
            <a:hlinkClick r:id="rId4" action="ppaction://hlinksldjump"/>
          </p:cNvPr>
          <p:cNvSpPr/>
          <p:nvPr/>
        </p:nvSpPr>
        <p:spPr>
          <a:xfrm>
            <a:off x="10650071" y="5454127"/>
            <a:ext cx="1086522" cy="100046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0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D2PS: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$100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 useBgFill="1"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03613"/>
                <a:ext cx="10712824" cy="418203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 useBgFill="1"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03613"/>
                <a:ext cx="10712824" cy="418203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154758" y="5647765"/>
            <a:ext cx="2199042" cy="1043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8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br>
                  <a:rPr lang="en-US" sz="6600" dirty="0">
                    <a:solidFill>
                      <a:schemeClr val="bg1"/>
                    </a:solidFill>
                  </a:rPr>
                </a:br>
                <a:endParaRPr lang="en-US" sz="6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Correct answer: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+2)(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133704" y="5346551"/>
            <a:ext cx="1506070" cy="100046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87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D2PS: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$200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6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144000" y="5405718"/>
            <a:ext cx="2097741" cy="9547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39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br>
                  <a:rPr lang="en-US" sz="5400" dirty="0">
                    <a:solidFill>
                      <a:schemeClr val="accent2"/>
                    </a:solidFill>
                  </a:rPr>
                </a:br>
                <a:endParaRPr lang="en-US" sz="5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+6)(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−6)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703859" y="5244353"/>
            <a:ext cx="1169894" cy="10488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39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D2PS: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$300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−81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377518" y="5002306"/>
            <a:ext cx="2976282" cy="1174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6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−81</m:t>
                      </m:r>
                    </m:oMath>
                  </m:oMathPara>
                </a14:m>
                <a:br>
                  <a:rPr lang="en-US" dirty="0">
                    <a:solidFill>
                      <a:schemeClr val="bg1"/>
                    </a:solidFill>
                  </a:rPr>
                </a:b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+9)(</m:t>
                    </m:r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−9)</m:t>
                    </m:r>
                  </m:oMath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004612" y="5311588"/>
            <a:ext cx="1349188" cy="110265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53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D2PS: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$400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−25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592671" y="5486400"/>
            <a:ext cx="2528047" cy="10085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9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445195"/>
              </p:ext>
            </p:extLst>
          </p:nvPr>
        </p:nvGraphicFramePr>
        <p:xfrm>
          <a:off x="838200" y="570154"/>
          <a:ext cx="10515600" cy="612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8077475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920226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3612605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1216215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25752825"/>
                    </a:ext>
                  </a:extLst>
                </a:gridCol>
              </a:tblGrid>
              <a:tr h="1020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Factor G.C.F.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D2PS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Factor</a:t>
                      </a:r>
                      <a:r>
                        <a:rPr lang="en-US" baseline="0" dirty="0"/>
                        <a:t> a Trinomial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Factor Completely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Mixed</a:t>
                      </a:r>
                      <a:r>
                        <a:rPr lang="en-US" baseline="0" dirty="0"/>
                        <a:t> Factoring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73421"/>
                  </a:ext>
                </a:extLst>
              </a:tr>
              <a:tr h="10201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2" action="ppaction://hlinksldjump"/>
                        </a:rPr>
                        <a:t>$100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3" action="ppaction://hlinksldjump"/>
                        </a:rPr>
                        <a:t>$100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4" action="ppaction://hlinksldjump"/>
                        </a:rPr>
                        <a:t>$100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5" action="ppaction://hlinksldjump"/>
                        </a:rPr>
                        <a:t>$100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6" action="ppaction://hlinksldjump"/>
                        </a:rPr>
                        <a:t>$100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904895"/>
                  </a:ext>
                </a:extLst>
              </a:tr>
              <a:tr h="10201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7" action="ppaction://hlinksldjump"/>
                        </a:rPr>
                        <a:t>$200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8" action="ppaction://hlinksldjump"/>
                        </a:rPr>
                        <a:t>$200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9" action="ppaction://hlinksldjump"/>
                        </a:rPr>
                        <a:t>$200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0" action="ppaction://hlinksldjump"/>
                        </a:rPr>
                        <a:t>$200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1" action="ppaction://hlinksldjump"/>
                        </a:rPr>
                        <a:t>$200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680598"/>
                  </a:ext>
                </a:extLst>
              </a:tr>
              <a:tr h="10201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2" action="ppaction://hlinksldjump"/>
                        </a:rPr>
                        <a:t>$300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3" action="ppaction://hlinksldjump"/>
                        </a:rPr>
                        <a:t>$300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4" action="ppaction://hlinksldjump"/>
                        </a:rPr>
                        <a:t>$300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5" action="ppaction://hlinksldjump"/>
                        </a:rPr>
                        <a:t>$300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6" action="ppaction://hlinksldjump"/>
                        </a:rPr>
                        <a:t>$300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11665"/>
                  </a:ext>
                </a:extLst>
              </a:tr>
              <a:tr h="10201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7" action="ppaction://hlinksldjump"/>
                        </a:rPr>
                        <a:t>$400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8" action="ppaction://hlinksldjump"/>
                        </a:rPr>
                        <a:t>$400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19" action="ppaction://hlinksldjump"/>
                        </a:rPr>
                        <a:t>$400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20" action="ppaction://hlinksldjump"/>
                        </a:rPr>
                        <a:t>$400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21" action="ppaction://hlinksldjump"/>
                        </a:rPr>
                        <a:t>$400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406733"/>
                  </a:ext>
                </a:extLst>
              </a:tr>
              <a:tr h="102018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22" action="ppaction://hlinksldjump"/>
                        </a:rPr>
                        <a:t>$500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23" action="ppaction://hlinksldjump"/>
                        </a:rPr>
                        <a:t>$500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24" action="ppaction://hlinksldjump"/>
                        </a:rPr>
                        <a:t>$500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25" action="ppaction://hlinksldjump"/>
                        </a:rPr>
                        <a:t>$500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hlinkClick r:id="rId26" action="ppaction://hlinksldjump"/>
                        </a:rPr>
                        <a:t>$500</a:t>
                      </a:r>
                      <a:endParaRPr lang="en-US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443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595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br>
                  <a:rPr lang="en-US" dirty="0">
                    <a:solidFill>
                      <a:schemeClr val="accent2"/>
                    </a:solidFill>
                  </a:rPr>
                </a:br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+5)(2</m:t>
                    </m:r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789459" y="4961965"/>
            <a:ext cx="1564341" cy="12149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2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6">
                <a:lumMod val="40000"/>
                <a:lumOff val="60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D2PS: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$500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−49 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144000" y="5795682"/>
            <a:ext cx="2209800" cy="847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29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US" sz="4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−49 </m:t>
                      </m:r>
                    </m:oMath>
                  </m:oMathPara>
                </a14:m>
                <a:br>
                  <a:rPr lang="en-US" sz="4800" dirty="0">
                    <a:solidFill>
                      <a:schemeClr val="accent2"/>
                    </a:solidFill>
                  </a:rPr>
                </a:br>
                <a:endParaRPr lang="en-US" sz="48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+7)(8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−7)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058400" y="5351929"/>
            <a:ext cx="1680882" cy="133125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8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6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the Trinomial: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$100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m:rPr>
                          <m:sty m:val="p"/>
                        </m:rPr>
                        <a:rPr lang="en-US" sz="60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727141" y="5311588"/>
            <a:ext cx="2626659" cy="1035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03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br>
                  <a:rPr lang="en-US" dirty="0">
                    <a:solidFill>
                      <a:schemeClr val="accent2"/>
                    </a:solidFill>
                  </a:rPr>
                </a:br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</a:t>
                </a:r>
                <a:r>
                  <a:rPr lang="en-US" sz="5400" dirty="0">
                    <a:solidFill>
                      <a:schemeClr val="bg1"/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US" sz="5400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937376" y="5069541"/>
            <a:ext cx="1264024" cy="12909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47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7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the Trinomial: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$200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60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US" sz="6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103659" y="5096435"/>
            <a:ext cx="2151529" cy="1331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72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br>
                  <a:rPr lang="en-US" dirty="0">
                    <a:solidFill>
                      <a:schemeClr val="accent2"/>
                    </a:solidFill>
                  </a:rPr>
                </a:br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+5)(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lang="en-US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165976" y="5634318"/>
            <a:ext cx="1411942" cy="88750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70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77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the Trinomial: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$300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m:rPr>
                          <m:sty m:val="p"/>
                        </m:rPr>
                        <a:rPr lang="en-US" sz="60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US" sz="6000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049871" y="5499847"/>
            <a:ext cx="2303929" cy="1021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39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br>
                  <a:rPr lang="en-US" dirty="0">
                    <a:solidFill>
                      <a:schemeClr val="accent2"/>
                    </a:solidFill>
                  </a:rPr>
                </a:br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+6)(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+4)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641541" y="5150224"/>
            <a:ext cx="1613647" cy="102673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43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69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the Trinomial: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$400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m:rPr>
                          <m:sty m:val="p"/>
                        </m:rPr>
                        <a:rPr lang="en-US" sz="60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600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US" sz="6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511988" y="5405718"/>
            <a:ext cx="2326341" cy="968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004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G.C.F. 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8224" y="1358154"/>
                <a:ext cx="10775576" cy="481881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6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8224" y="1358154"/>
                <a:ext cx="10775576" cy="481881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560859" y="5620871"/>
            <a:ext cx="2218765" cy="556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38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  <m:r>
                        <m:rPr>
                          <m:sty m:val="p"/>
                        </m:rP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br>
                  <a:rPr lang="en-US" dirty="0">
                    <a:solidFill>
                      <a:schemeClr val="accent2"/>
                    </a:solidFill>
                  </a:rPr>
                </a:br>
                <a:endParaRPr lang="en-US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d>
                      <m:dPr>
                        <m:ctrlP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5400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265024" y="5271247"/>
            <a:ext cx="1438835" cy="100852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321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69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the Trinomial: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$500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sz="60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6000" b="0" i="0" smtClean="0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sz="60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875059" y="5351929"/>
            <a:ext cx="2353235" cy="1062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99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>
                          <a:latin typeface="Cambria Math" panose="02040503050406030204" pitchFamily="18" charset="0"/>
                        </a:rPr>
                        <m:t>−3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−6)(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endParaRPr lang="en-US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802906" y="5486400"/>
            <a:ext cx="1694329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995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6982">
              <a:srgbClr val="A1B3C5"/>
            </a:gs>
            <a:gs pos="62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completely: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$100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2053"/>
                <a:ext cx="10515600" cy="448627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/>
                  <a:t>27</a:t>
                </a:r>
              </a:p>
              <a:p>
                <a:pPr marL="0" indent="0">
                  <a:buNone/>
                </a:pPr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2053"/>
                <a:ext cx="10515600" cy="4486275"/>
              </a:xfrm>
              <a:blipFill>
                <a:blip r:embed="rId2"/>
                <a:stretch>
                  <a:fillRect t="-4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278471" y="5540188"/>
            <a:ext cx="2075329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5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27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5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5400" dirty="0">
                    <a:solidFill>
                      <a:schemeClr val="bg1"/>
                    </a:solidFill>
                  </a:rPr>
                  <a:t> 9)</a:t>
                </a:r>
              </a:p>
              <a:p>
                <a:pPr marL="0" indent="0" algn="ctr">
                  <a:buNone/>
                </a:pPr>
                <a:r>
                  <a:rPr lang="en-US" sz="5400" dirty="0">
                    <a:solidFill>
                      <a:schemeClr val="bg1"/>
                    </a:solidFill>
                  </a:rPr>
                  <a:t>3(2x + 3)(2x – 3) </a:t>
                </a:r>
              </a:p>
              <a:p>
                <a:pPr marL="0" indent="0">
                  <a:buNone/>
                </a:pPr>
                <a:endParaRPr lang="en-US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856694" y="5136776"/>
            <a:ext cx="1385047" cy="141194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0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6982">
              <a:srgbClr val="A1B3C5"/>
            </a:gs>
            <a:gs pos="62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completely: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$200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72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8888506" y="5876365"/>
            <a:ext cx="2272553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07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2(</m:t>
                    </m:r>
                    <m:sSup>
                      <m:sSupPr>
                        <m:ctrlP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5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5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)</a:t>
                </a:r>
              </a:p>
              <a:p>
                <a:pPr marL="0" indent="0" algn="ctr">
                  <a:buNone/>
                </a:pPr>
                <a:r>
                  <a:rPr lang="en-US" sz="54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2(6x + 5y)(6x – 5y)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735671" y="5150224"/>
            <a:ext cx="1618129" cy="12774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871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6982">
              <a:srgbClr val="A1B3C5"/>
            </a:gs>
            <a:gs pos="62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completely: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$300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+27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+60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211235" y="5446059"/>
            <a:ext cx="1963271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19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+27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+60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Correct answer:</a:t>
                </a:r>
                <a:endParaRPr lang="en-US" sz="3200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+20)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2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3x(x + 4)(x + 5)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507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614647" y="5432612"/>
            <a:ext cx="1627094" cy="10354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28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6982">
              <a:srgbClr val="A1B3C5"/>
            </a:gs>
            <a:gs pos="62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completely: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$400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5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727141" y="5701553"/>
            <a:ext cx="2353235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107371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60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60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60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60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107371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62391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Correct answer</a:t>
            </a:r>
            <a:r>
              <a:rPr lang="en-US" sz="6000" b="1" dirty="0">
                <a:solidFill>
                  <a:schemeClr val="bg1"/>
                </a:solidFill>
              </a:rPr>
              <a:t>: </a:t>
            </a:r>
            <a:r>
              <a:rPr lang="en-US" sz="6000" b="1" i="1" dirty="0">
                <a:solidFill>
                  <a:schemeClr val="bg1"/>
                </a:solidFill>
              </a:rPr>
              <a:t>x(x+1)</a:t>
            </a:r>
          </a:p>
        </p:txBody>
      </p:sp>
      <p:sp>
        <p:nvSpPr>
          <p:cNvPr id="4" name="5-Point Star 3">
            <a:hlinkClick r:id="rId3" action="ppaction://hlinksldjump"/>
          </p:cNvPr>
          <p:cNvSpPr/>
          <p:nvPr/>
        </p:nvSpPr>
        <p:spPr>
          <a:xfrm>
            <a:off x="10434918" y="5620871"/>
            <a:ext cx="1264023" cy="83371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03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−4</m:t>
                        </m:r>
                      </m:e>
                    </m:d>
                  </m:oMath>
                </a14:m>
                <a:endParaRPr lang="en-US" sz="5400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5400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776012" y="5069541"/>
            <a:ext cx="1479176" cy="14253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97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76982">
              <a:srgbClr val="A1B3C5"/>
            </a:gs>
            <a:gs pos="62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completely: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$500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5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+32</m:t>
                    </m:r>
                    <m:sSup>
                      <m:sSupPr>
                        <m:ctrlP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5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5400" b="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168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538882" y="5526741"/>
            <a:ext cx="2272553" cy="1021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2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168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m:rPr>
                        <m:sty m:val="p"/>
                      </m:rPr>
                      <a:rPr lang="en-US" sz="5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d>
                      <m:dPr>
                        <m:ctrlP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− 21</m:t>
                        </m:r>
                      </m:e>
                    </m:d>
                  </m:oMath>
                </a14:m>
                <a:endParaRPr lang="en-US" sz="5400" b="0" dirty="0"/>
              </a:p>
              <a:p>
                <a:pPr marL="0" indent="0" algn="ctr">
                  <a:buNone/>
                </a:pPr>
                <a:r>
                  <a:rPr lang="en-US" sz="54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8x(x + 7)(x – 3)</a:t>
                </a:r>
                <a:endParaRPr lang="en-US" sz="5400" b="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412941" y="4773706"/>
            <a:ext cx="1940859" cy="199016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902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doni MT Black" panose="02070A03080606020203" pitchFamily="18" charset="0"/>
              </a:rPr>
              <a:t>Mixed Factoring: </a:t>
            </a:r>
            <a:r>
              <a:rPr lang="en-US" dirty="0">
                <a:solidFill>
                  <a:schemeClr val="accent6"/>
                </a:solidFill>
                <a:latin typeface="Bodoni MT Black" panose="02070A03080606020203" pitchFamily="18" charset="0"/>
              </a:rPr>
              <a:t>$100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Bodoni MT Black" panose="02070A03080606020203" pitchFamily="18" charset="0"/>
                  </a:rPr>
                  <a:t>G.C.F. </a:t>
                </a:r>
              </a:p>
              <a:p>
                <a:pPr marL="0" indent="0">
                  <a:buNone/>
                </a:pPr>
                <a:endParaRPr lang="en-US" dirty="0">
                  <a:latin typeface="Bodoni MT Black" panose="02070A03080606020203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+21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5400" dirty="0">
                  <a:latin typeface="Bodoni MT Black" panose="02070A03080606020203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982635" y="5674659"/>
            <a:ext cx="2017059" cy="753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07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+21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br>
                  <a:rPr lang="en-US" dirty="0">
                    <a:latin typeface="Bodoni MT Black" panose="02070A03080606020203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4071" y="1825625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endParaRPr lang="en-US" sz="5400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4071" y="1825625"/>
                <a:ext cx="10515600" cy="4351338"/>
              </a:xfrm>
              <a:blipFill>
                <a:blip r:embed="rId3"/>
                <a:stretch>
                  <a:fillRect l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910482" y="5405718"/>
            <a:ext cx="1349189" cy="8740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758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doni MT Black" panose="02070A03080606020203" pitchFamily="18" charset="0"/>
              </a:rPr>
              <a:t>Mixed Factoring: </a:t>
            </a:r>
            <a:r>
              <a:rPr lang="en-US" dirty="0">
                <a:solidFill>
                  <a:schemeClr val="accent6"/>
                </a:solidFill>
                <a:latin typeface="Bodoni MT Black" panose="02070A03080606020203" pitchFamily="18" charset="0"/>
              </a:rPr>
              <a:t>$200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D.2.P.S.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−49</m:t>
                      </m:r>
                    </m:oMath>
                  </m:oMathPara>
                </a14:m>
                <a:endParaRPr lang="en-US" sz="5400" b="0" dirty="0"/>
              </a:p>
              <a:p>
                <a:pPr marL="0" indent="0" algn="ctr">
                  <a:buNone/>
                </a:pPr>
                <a:endParaRPr lang="en-US" sz="5400" b="0" dirty="0"/>
              </a:p>
              <a:p>
                <a:pPr marL="0" indent="0" algn="ctr">
                  <a:buNone/>
                </a:pPr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789459" y="5607424"/>
            <a:ext cx="1788459" cy="874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211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−49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</a:t>
                </a:r>
                <a:r>
                  <a:rPr lang="en-US" dirty="0">
                    <a:solidFill>
                      <a:schemeClr val="bg1"/>
                    </a:solidFill>
                  </a:rPr>
                  <a:t>:</a:t>
                </a:r>
                <a14:m>
                  <m:oMath xmlns:m="http://schemas.openxmlformats.org/officeDocument/2006/math">
                    <m:r>
                      <a:rPr lang="en-US" sz="5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+7)(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−7)</m:t>
                    </m:r>
                  </m:oMath>
                </a14:m>
                <a:endParaRPr lang="en-US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273553" y="5109882"/>
            <a:ext cx="1196788" cy="106708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089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doni MT Black" panose="02070A03080606020203" pitchFamily="18" charset="0"/>
              </a:rPr>
              <a:t>Mixed Factoring: </a:t>
            </a:r>
            <a:r>
              <a:rPr lang="en-US" dirty="0">
                <a:solidFill>
                  <a:schemeClr val="accent6"/>
                </a:solidFill>
                <a:latin typeface="Bodoni MT Black" panose="02070A03080606020203" pitchFamily="18" charset="0"/>
              </a:rPr>
              <a:t>$300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D.2.P.S.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439835" y="5849471"/>
            <a:ext cx="1913965" cy="65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10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86117" y="324784"/>
                <a:ext cx="10515600" cy="1325563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86117" y="324784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(3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+8)(3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−8)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152529" y="5378824"/>
            <a:ext cx="1201271" cy="98163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104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doni MT Black" panose="02070A03080606020203" pitchFamily="18" charset="0"/>
              </a:rPr>
              <a:t>Mixed Factoring: </a:t>
            </a:r>
            <a:r>
              <a:rPr lang="en-US" dirty="0">
                <a:solidFill>
                  <a:schemeClr val="accent6"/>
                </a:solidFill>
                <a:latin typeface="Bodoni MT Black" panose="02070A03080606020203" pitchFamily="18" charset="0"/>
              </a:rPr>
              <a:t>$400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Factoring trinomials: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−27+50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821271" y="5446059"/>
            <a:ext cx="2532529" cy="730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8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G.C.F. 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$200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6000" b="1" dirty="0"/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0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6000" b="1" i="1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en-US" sz="60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829800" y="5768788"/>
            <a:ext cx="1815353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433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−27+50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−25)(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340788" y="5163671"/>
            <a:ext cx="1264024" cy="141194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284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doni MT Black" panose="02070A03080606020203" pitchFamily="18" charset="0"/>
              </a:rPr>
              <a:t>Mixed Factoring: </a:t>
            </a:r>
            <a:r>
              <a:rPr lang="en-US" dirty="0">
                <a:solidFill>
                  <a:schemeClr val="accent6"/>
                </a:solidFill>
                <a:latin typeface="Bodoni MT Black" panose="02070A03080606020203" pitchFamily="18" charset="0"/>
              </a:rPr>
              <a:t>$500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Factor completely: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942294" y="5567082"/>
            <a:ext cx="2164977" cy="860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669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Correct answer: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+1)(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sz="54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9964271" y="5056094"/>
            <a:ext cx="1389529" cy="11208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br>
                  <a:rPr lang="en-US" b="1" dirty="0">
                    <a:solidFill>
                      <a:schemeClr val="bg1"/>
                    </a:solidFill>
                  </a:rPr>
                </a:b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2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Correct Answer:  </a:t>
                </a:r>
                <a:r>
                  <a:rPr lang="en-US" sz="6000" dirty="0">
                    <a:solidFill>
                      <a:schemeClr val="bg1"/>
                    </a:solidFill>
                  </a:rPr>
                  <a:t>5(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6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US" sz="6000" b="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61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461812" y="5540188"/>
            <a:ext cx="1089212" cy="9412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1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accent4">
                <a:lumMod val="40000"/>
                <a:lumOff val="60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G.C.F. 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$300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6000" b="1" dirty="0"/>
                  <a:t>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6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6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466729" y="5997388"/>
            <a:ext cx="2259106" cy="739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Correct answer:  </a:t>
                </a:r>
                <a14:m>
                  <m:oMath xmlns:m="http://schemas.openxmlformats.org/officeDocument/2006/math">
                    <m:r>
                      <a:rPr lang="en-US" sz="6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6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6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6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5-Point Star 3">
            <a:hlinkClick r:id="rId4" action="ppaction://hlinksldjump"/>
          </p:cNvPr>
          <p:cNvSpPr/>
          <p:nvPr/>
        </p:nvSpPr>
        <p:spPr>
          <a:xfrm>
            <a:off x="10233212" y="5432612"/>
            <a:ext cx="1465729" cy="100852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accent4">
                <a:lumMod val="40000"/>
                <a:lumOff val="6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>
                <a:latin typeface="Arial Black" panose="020B0A04020102020204" pitchFamily="34" charset="0"/>
              </a:rPr>
              <a:t>Factor using G.C.F. : </a:t>
            </a:r>
            <a:r>
              <a:rPr lang="en-US" b="1" i="1" dirty="0">
                <a:solidFill>
                  <a:schemeClr val="accent6"/>
                </a:solidFill>
                <a:latin typeface="Arial Black" panose="020B0A04020102020204" pitchFamily="34" charset="0"/>
              </a:rPr>
              <a:t>$400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6000" b="1" dirty="0"/>
                  <a:t>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6000" b="1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𝟓𝟎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6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60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6000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9439835" y="5540188"/>
            <a:ext cx="2124636" cy="847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9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789</Words>
  <Application>Microsoft Office PowerPoint</Application>
  <PresentationFormat>Widescreen</PresentationFormat>
  <Paragraphs>145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Arial Black</vt:lpstr>
      <vt:lpstr>Bodoni MT Black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Factor using G.C.F. : $100</vt:lpstr>
      <vt:lpstr>x^2+x</vt:lpstr>
      <vt:lpstr>Factor using G.C.F. : $200</vt:lpstr>
      <vt:lpstr>5x^2+10 </vt:lpstr>
      <vt:lpstr>Factor using G.C.F. : $300</vt:lpstr>
      <vt:lpstr>12r^3+〖6r〗^2</vt:lpstr>
      <vt:lpstr>Factor using G.C.F. : $400</vt:lpstr>
      <vt:lpstr>25r^3-〖50r〗^2+5r </vt:lpstr>
      <vt:lpstr>Factor using G.C.F. : $500</vt:lpstr>
      <vt:lpstr>100z^6+〖75z〗^4-50z^12 </vt:lpstr>
      <vt:lpstr>Factor using D2PS: $100</vt:lpstr>
      <vt:lpstr>x^2+4 </vt:lpstr>
      <vt:lpstr>Factor using D2PS: $200</vt:lpstr>
      <vt:lpstr>a^2-36 </vt:lpstr>
      <vt:lpstr>Factor using D2PS: $300</vt:lpstr>
      <vt:lpstr>Z^2-81 </vt:lpstr>
      <vt:lpstr>Factor using D2PS: $400</vt:lpstr>
      <vt:lpstr>〖4x〗^2-25 </vt:lpstr>
      <vt:lpstr>Factor using D2PS: $500</vt:lpstr>
      <vt:lpstr>〖64x〗^2-49  </vt:lpstr>
      <vt:lpstr>Factor the Trinomial: $100</vt:lpstr>
      <vt:lpstr>x^2+5x+6 </vt:lpstr>
      <vt:lpstr>Factor the Trinomial: $200</vt:lpstr>
      <vt:lpstr>x^2+2x-15 </vt:lpstr>
      <vt:lpstr>Factor the Trinomial: $300</vt:lpstr>
      <vt:lpstr>x^2+10x+24 </vt:lpstr>
      <vt:lpstr>Factor the Trinomial: $400</vt:lpstr>
      <vt:lpstr>x^2-7x+6 </vt:lpstr>
      <vt:lpstr>Factor the Trinomial: $500</vt:lpstr>
      <vt:lpstr>x^2-3x-18 </vt:lpstr>
      <vt:lpstr>Factor completely: $100</vt:lpstr>
      <vt:lpstr>〖12x〗^2-27 </vt:lpstr>
      <vt:lpstr>Factor completely: $200</vt:lpstr>
      <vt:lpstr>〖72x〗^2-〖50y〗^2 </vt:lpstr>
      <vt:lpstr>Factor completely: $300</vt:lpstr>
      <vt:lpstr>〖3x〗^3+27x^2+60x </vt:lpstr>
      <vt:lpstr>Factor completely: $400</vt:lpstr>
      <vt:lpstr>〖3x〗^4+〖9x〗^3-〖12x〗^2 </vt:lpstr>
      <vt:lpstr>Factor completely: $500</vt:lpstr>
      <vt:lpstr>〖8x〗^3+32x^2-"168" </vt:lpstr>
      <vt:lpstr>Mixed Factoring: $100</vt:lpstr>
      <vt:lpstr>〖7x〗^5+21x^3 </vt:lpstr>
      <vt:lpstr>Mixed Factoring: $200</vt:lpstr>
      <vt:lpstr>x^2-49 </vt:lpstr>
      <vt:lpstr>Mixed Factoring: $300</vt:lpstr>
      <vt:lpstr>9x^2-64 </vt:lpstr>
      <vt:lpstr>Mixed Factoring: $400</vt:lpstr>
      <vt:lpstr>x^2-27+50 </vt:lpstr>
      <vt:lpstr>Mixed Factoring: $500</vt:lpstr>
      <vt:lpstr>x^3-x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Nicole Spinelli</cp:lastModifiedBy>
  <cp:revision>23</cp:revision>
  <dcterms:created xsi:type="dcterms:W3CDTF">2019-11-07T14:47:31Z</dcterms:created>
  <dcterms:modified xsi:type="dcterms:W3CDTF">2022-03-31T13:48:47Z</dcterms:modified>
</cp:coreProperties>
</file>